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58" r:id="rId4"/>
    <p:sldId id="260" r:id="rId5"/>
    <p:sldId id="264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75" autoAdjust="0"/>
    <p:restoredTop sz="50000" autoAdjust="0"/>
  </p:normalViewPr>
  <p:slideViewPr>
    <p:cSldViewPr>
      <p:cViewPr varScale="1">
        <p:scale>
          <a:sx n="46" d="100"/>
          <a:sy n="46" d="100"/>
        </p:scale>
        <p:origin x="80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86AEEFB-CE95-4A80-8296-CAD66514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8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B0A316E-7A33-4702-938B-C69AEB97B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4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come in at any time and take any items from the colonies</a:t>
            </a:r>
          </a:p>
          <a:p>
            <a:r>
              <a:rPr lang="en-US" dirty="0" smtClean="0"/>
              <a:t>The American colonies start with more chips and all 3 items where the other countries</a:t>
            </a:r>
            <a:r>
              <a:rPr lang="en-US" baseline="0" dirty="0" smtClean="0"/>
              <a:t> start with one item</a:t>
            </a:r>
          </a:p>
          <a:p>
            <a:r>
              <a:rPr lang="en-US" baseline="0" dirty="0" smtClean="0"/>
              <a:t>Or have the kids decide what is worth more</a:t>
            </a:r>
          </a:p>
          <a:p>
            <a:r>
              <a:rPr lang="en-US" baseline="0" dirty="0" smtClean="0"/>
              <a:t>Slaves? Tallest kid in the class is the best slave b/c all the chips are on the top shelf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BAD7-D58F-419A-8A28-92A7E42F4B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top 10 money earners will get to go early.  All ties will be rounded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A316E-7A33-4702-938B-C69AEB97B1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55380F5-8856-4974-89D2-155FFBB2A371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8DC1AF-C7F6-44D2-ABBC-A50324008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56E57-6168-424A-9A7B-623248D259C5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303B-4A62-4AD5-A4BC-B9F4C4D82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F5D46-47E5-4018-B440-1899D9A3B4B2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8F91-CC2A-4875-AFE7-82C1C2B60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4F6B1-3198-4A08-A03F-EAA829F94856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5FD7-1311-45B9-8AFC-CA7C6215E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024EB-F69A-4F8C-9308-B3E4F12D504F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FC4B5-6DD6-48A4-870B-041EE6F1A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6CB19-6C65-498F-BBF2-902EF396B425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7FF2-5413-4954-B243-11216A15A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7DDC4-9163-4A40-86BB-25EDA2D8F734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2B282-D75E-4748-8A66-1EFBBD45E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94925-6F59-4712-B653-B0F95463BE9E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1EE6-B69D-4856-B978-C8B63FF5E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782B-D39C-41CC-92CB-D9C5A1664F31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96553-4872-4DE8-A43F-3D3F93C4B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35351-3F62-40B9-8E8B-1A7E025938B5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E21AD-C901-4B25-90FF-37EE60425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69862-D288-4C95-AB71-2CB0DBA997EC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0D92-0E6D-48B6-A30B-0A07DFCC3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C17E39-0ED7-4C5C-B2FF-6C86C7BE6212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804C22-4BC8-47B1-AAA9-86E8B9A3AA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pload.wikimedia.org/wikipedia/en/7/7a/Rev_collage.png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ir-Anthony-van-Dyck-Lord-John-Stuart-and-His-Brother-Lord-Bernard-Stuart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d/d6/DelarocheCromwell.jpg" TargetMode="Externa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7/Cooper,_Oliver_Cromwell.jpg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en.wikipedia.org/wiki/Image:Mary_ii_england.JPG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Portrait_of_William_III,_(1650-1702)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English_Bill_of_Rights_of_1689.jpg" TargetMode="Externa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b/Rubens_Adoration.jpg" TargetMode="External"/><Relationship Id="rId3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Armoiries_Grande-Bretagne_1603.png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Carolus_I.jpg" TargetMode="Externa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2/25/Carolus_I_Angliae.jpg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8050E92C-E60A-44D3-BC49-8EBC072E3A07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5B5E2-E392-4504-964B-B4CE3F5FD746}" type="slidenum">
              <a:rPr lang="en-US"/>
              <a:pPr/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135" y="325395"/>
            <a:ext cx="7772400" cy="1736725"/>
          </a:xfrm>
        </p:spPr>
        <p:txBody>
          <a:bodyPr/>
          <a:lstStyle/>
          <a:p>
            <a:pPr algn="ctr"/>
            <a:r>
              <a:rPr lang="en-US" dirty="0" smtClean="0"/>
              <a:t>The Age of Revolution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Image:Rev coll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35" y="1931967"/>
            <a:ext cx="7757530" cy="492603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The English Civil War</a:t>
            </a:r>
          </a:p>
          <a:p>
            <a:pPr lvl="1"/>
            <a:r>
              <a:rPr lang="en-US" dirty="0" smtClean="0"/>
              <a:t>Cavaliers supported Charles I</a:t>
            </a:r>
          </a:p>
          <a:p>
            <a:pPr lvl="2"/>
            <a:r>
              <a:rPr lang="en-US" dirty="0" smtClean="0"/>
              <a:t>Usually rich nobles with long hair, well trained in dueling and warfare</a:t>
            </a:r>
          </a:p>
          <a:p>
            <a:pPr lvl="2"/>
            <a:r>
              <a:rPr lang="en-US" dirty="0" smtClean="0"/>
              <a:t>They expected a quick victory</a:t>
            </a:r>
          </a:p>
          <a:p>
            <a:pPr lvl="1"/>
            <a:r>
              <a:rPr lang="en-US" dirty="0" smtClean="0"/>
              <a:t>Roundheads supported Parliament</a:t>
            </a:r>
          </a:p>
          <a:p>
            <a:pPr lvl="2"/>
            <a:r>
              <a:rPr lang="en-US" dirty="0" smtClean="0"/>
              <a:t>Made up of country folk, Puritan clergy, manufacturers</a:t>
            </a:r>
          </a:p>
          <a:p>
            <a:pPr lvl="1"/>
            <a:r>
              <a:rPr lang="en-US" dirty="0" smtClean="0"/>
              <a:t>Oliver Cromwell</a:t>
            </a:r>
          </a:p>
          <a:p>
            <a:pPr lvl="2"/>
            <a:r>
              <a:rPr lang="en-US" dirty="0" smtClean="0"/>
              <a:t>Leader of the Roundheads</a:t>
            </a:r>
          </a:p>
          <a:p>
            <a:pPr lvl="1"/>
            <a:endParaRPr lang="en-US" dirty="0"/>
          </a:p>
        </p:txBody>
      </p:sp>
      <p:pic>
        <p:nvPicPr>
          <p:cNvPr id="28674" name="Picture 2" descr="Sir Anthony van Dyck ca.1638, Lord John Stuart and his brother Lord Bernard. Both died fighting for the King">
            <a:hlinkClick r:id="rId2" tooltip="Sir Anthony van Dyck ca.1638, Lord John Stuart and his brother Lord Bernard. Both died fighting for the Ki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267" y="0"/>
            <a:ext cx="2417733" cy="3983504"/>
          </a:xfrm>
          <a:prstGeom prst="rect">
            <a:avLst/>
          </a:prstGeom>
          <a:noFill/>
        </p:spPr>
      </p:pic>
      <p:pic>
        <p:nvPicPr>
          <p:cNvPr id="28676" name="Picture 4" descr="http://www.liverpoolmuseums.org.uk/walker/collections/lastseefather/graphics/small/hiscir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747" y="4122747"/>
            <a:ext cx="2735253" cy="2735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Cromwell - Skilled general</a:t>
            </a:r>
          </a:p>
          <a:p>
            <a:r>
              <a:rPr lang="en-US" dirty="0" smtClean="0"/>
              <a:t>Cromwell’s Roundheads defeat the Cavaliers and capture Charles I</a:t>
            </a:r>
          </a:p>
          <a:p>
            <a:r>
              <a:rPr lang="en-US" dirty="0" smtClean="0"/>
              <a:t>They put Charles I on trial</a:t>
            </a:r>
          </a:p>
          <a:p>
            <a:pPr lvl="1"/>
            <a:r>
              <a:rPr lang="en-US" dirty="0" smtClean="0"/>
              <a:t>Convicted of being a tyrant, traitor, murderer and public enemy</a:t>
            </a:r>
          </a:p>
          <a:p>
            <a:pPr lvl="1"/>
            <a:r>
              <a:rPr lang="en-US" dirty="0" smtClean="0"/>
              <a:t>Charles I was beheaded</a:t>
            </a:r>
          </a:p>
          <a:p>
            <a:pPr lvl="1"/>
            <a:r>
              <a:rPr lang="en-US" dirty="0" smtClean="0"/>
              <a:t>First time a ruler was tried and killed by his own people</a:t>
            </a:r>
          </a:p>
          <a:p>
            <a:endParaRPr lang="en-US" dirty="0"/>
          </a:p>
        </p:txBody>
      </p:sp>
      <p:pic>
        <p:nvPicPr>
          <p:cNvPr id="27650" name="Picture 2" descr="Image:DelarocheCromw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47" y="982629"/>
            <a:ext cx="3878253" cy="2973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"/>
            <a:ext cx="8385175" cy="946116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578"/>
            <a:ext cx="5886468" cy="6021422"/>
          </a:xfrm>
        </p:spPr>
        <p:txBody>
          <a:bodyPr/>
          <a:lstStyle/>
          <a:p>
            <a:r>
              <a:rPr lang="en-US" sz="2800" dirty="0" smtClean="0"/>
              <a:t>The Monarchy is abolished</a:t>
            </a:r>
          </a:p>
          <a:p>
            <a:r>
              <a:rPr lang="en-US" sz="2800" dirty="0" smtClean="0"/>
              <a:t>England becomes a republic known as the Commonwealth</a:t>
            </a:r>
          </a:p>
          <a:p>
            <a:pPr lvl="1"/>
            <a:r>
              <a:rPr lang="en-US" sz="2400" dirty="0" smtClean="0"/>
              <a:t>Oliver Cromwell leads</a:t>
            </a:r>
          </a:p>
          <a:p>
            <a:r>
              <a:rPr lang="en-US" sz="2800" dirty="0" smtClean="0"/>
              <a:t>Charles II – heir to the throne</a:t>
            </a:r>
          </a:p>
          <a:p>
            <a:pPr lvl="1"/>
            <a:r>
              <a:rPr lang="en-US" sz="2400" dirty="0" smtClean="0"/>
              <a:t>Attacks England from Ireland and Scotland</a:t>
            </a:r>
          </a:p>
          <a:p>
            <a:pPr lvl="1"/>
            <a:r>
              <a:rPr lang="en-US" sz="2400" dirty="0" smtClean="0"/>
              <a:t>Cromwell crushes the uprising and takes harsh measures against the Irish Catholic</a:t>
            </a:r>
          </a:p>
          <a:p>
            <a:pPr lvl="1"/>
            <a:r>
              <a:rPr lang="en-US" sz="2400" dirty="0" smtClean="0"/>
              <a:t>Parliament passes a law banishing all Catholics to the barren part of Ireland – If disobeyed they could be killed on sight</a:t>
            </a:r>
            <a:endParaRPr lang="en-US" sz="2400" dirty="0"/>
          </a:p>
        </p:txBody>
      </p:sp>
      <p:pic>
        <p:nvPicPr>
          <p:cNvPr id="26626" name="Picture 2" descr="Image:Cooper, Oliver Cromw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8713" y="1749402"/>
            <a:ext cx="3145287" cy="3867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Puritans take over socially</a:t>
            </a:r>
          </a:p>
          <a:p>
            <a:pPr lvl="1"/>
            <a:r>
              <a:rPr lang="en-US" dirty="0" smtClean="0"/>
              <a:t>Banned profane behavior on Sundays</a:t>
            </a:r>
          </a:p>
          <a:p>
            <a:pPr lvl="1"/>
            <a:r>
              <a:rPr lang="en-US" dirty="0" smtClean="0"/>
              <a:t>Theatres were seen as lewd and are closed</a:t>
            </a:r>
          </a:p>
          <a:p>
            <a:pPr lvl="1"/>
            <a:r>
              <a:rPr lang="en-US" dirty="0" smtClean="0"/>
              <a:t>Banned lewd dancing, taverns and gambling</a:t>
            </a:r>
          </a:p>
          <a:p>
            <a:r>
              <a:rPr lang="en-US" dirty="0" smtClean="0"/>
              <a:t>Puritans expected everyone to read the Bible so everyone had to go to school</a:t>
            </a:r>
          </a:p>
        </p:txBody>
      </p:sp>
      <p:pic>
        <p:nvPicPr>
          <p:cNvPr id="33794" name="Picture 2" descr="http://www.oberlin.edu/history/GJK/H148S02/Puritans-pra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2516175"/>
            <a:ext cx="343852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Oliver Cromwell Dies in 1658</a:t>
            </a:r>
          </a:p>
          <a:p>
            <a:pPr lvl="1"/>
            <a:r>
              <a:rPr lang="en-US" dirty="0" smtClean="0"/>
              <a:t>Puritans lose their grip on England</a:t>
            </a:r>
          </a:p>
          <a:p>
            <a:pPr lvl="1"/>
            <a:r>
              <a:rPr lang="en-US" dirty="0" smtClean="0"/>
              <a:t>The Parliament asks Charles II to return to England ending his exile</a:t>
            </a:r>
          </a:p>
          <a:p>
            <a:pPr lvl="1"/>
            <a:r>
              <a:rPr lang="en-US" dirty="0" smtClean="0"/>
              <a:t>The Monarchy is restored</a:t>
            </a:r>
          </a:p>
          <a:p>
            <a:r>
              <a:rPr lang="en-US" dirty="0" smtClean="0"/>
              <a:t>Charles II was popular</a:t>
            </a:r>
          </a:p>
          <a:p>
            <a:pPr lvl="1"/>
            <a:r>
              <a:rPr lang="en-US" dirty="0" smtClean="0"/>
              <a:t>Reopens theatres and taverns</a:t>
            </a:r>
          </a:p>
          <a:p>
            <a:pPr lvl="1"/>
            <a:r>
              <a:rPr lang="en-US" dirty="0" smtClean="0"/>
              <a:t>Reinstated the Church of England but allowed other forms or Christianity to exist</a:t>
            </a:r>
            <a:endParaRPr lang="en-US" dirty="0"/>
          </a:p>
        </p:txBody>
      </p:sp>
      <p:pic>
        <p:nvPicPr>
          <p:cNvPr id="32770" name="Picture 2" descr="http://worldroots.com/gitte/gifs/char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501" y="2297097"/>
            <a:ext cx="3277499" cy="32099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7127910" cy="5802345"/>
          </a:xfrm>
        </p:spPr>
        <p:txBody>
          <a:bodyPr/>
          <a:lstStyle/>
          <a:p>
            <a:r>
              <a:rPr lang="en-US" dirty="0" smtClean="0"/>
              <a:t>James II takes over when Charles II dies</a:t>
            </a:r>
          </a:p>
          <a:p>
            <a:pPr lvl="1"/>
            <a:r>
              <a:rPr lang="en-US" dirty="0" smtClean="0"/>
              <a:t>James II is openly Catholic</a:t>
            </a:r>
          </a:p>
          <a:p>
            <a:r>
              <a:rPr lang="en-US" dirty="0" smtClean="0"/>
              <a:t>Parliament was scared that James II would make Catholicism the official religion again</a:t>
            </a:r>
          </a:p>
          <a:p>
            <a:pPr lvl="1"/>
            <a:r>
              <a:rPr lang="en-US" dirty="0" smtClean="0"/>
              <a:t>They invited Mary (James’ daughter) and her husband William III to take the thrown</a:t>
            </a:r>
          </a:p>
          <a:p>
            <a:pPr lvl="2"/>
            <a:r>
              <a:rPr lang="en-US" dirty="0" smtClean="0"/>
              <a:t>They were Protestant</a:t>
            </a:r>
          </a:p>
          <a:p>
            <a:pPr lvl="2"/>
            <a:r>
              <a:rPr lang="en-US" dirty="0" smtClean="0"/>
              <a:t>James II flees to France</a:t>
            </a:r>
          </a:p>
          <a:p>
            <a:pPr lvl="2"/>
            <a:r>
              <a:rPr lang="en-US" dirty="0" smtClean="0"/>
              <a:t>This is known as the Glorious Revolution</a:t>
            </a:r>
            <a:endParaRPr lang="en-US" dirty="0"/>
          </a:p>
        </p:txBody>
      </p:sp>
      <p:pic>
        <p:nvPicPr>
          <p:cNvPr id="31746" name="Picture 2" descr="William III">
            <a:hlinkClick r:id="rId2" tooltip="William III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705" y="1311246"/>
            <a:ext cx="1918295" cy="2409858"/>
          </a:xfrm>
          <a:prstGeom prst="rect">
            <a:avLst/>
          </a:prstGeom>
          <a:noFill/>
        </p:spPr>
      </p:pic>
      <p:pic>
        <p:nvPicPr>
          <p:cNvPr id="31748" name="Picture 4" descr="Mary II">
            <a:hlinkClick r:id="rId4" tooltip="Mary I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7449" y="3721104"/>
            <a:ext cx="1906551" cy="2478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sz="2800" dirty="0" smtClean="0"/>
              <a:t>Parliament puts William &amp; Mary into power and passes the English Bill of Rights - 1689</a:t>
            </a:r>
          </a:p>
          <a:p>
            <a:pPr lvl="1"/>
            <a:r>
              <a:rPr lang="en-US" sz="2400" dirty="0" smtClean="0"/>
              <a:t>Stated that Parliament had the authority over the Monarchy</a:t>
            </a:r>
          </a:p>
          <a:p>
            <a:pPr lvl="1"/>
            <a:r>
              <a:rPr lang="en-US" sz="2400" dirty="0" smtClean="0"/>
              <a:t>Gave the House of Commons the “Power of the Purse”</a:t>
            </a:r>
          </a:p>
          <a:p>
            <a:pPr lvl="1"/>
            <a:r>
              <a:rPr lang="en-US" sz="2400" dirty="0" smtClean="0"/>
              <a:t>Also banned any Roman Catholic from claiming the English throne</a:t>
            </a:r>
          </a:p>
          <a:p>
            <a:pPr lvl="1"/>
            <a:r>
              <a:rPr lang="en-US" sz="2400" dirty="0" smtClean="0"/>
              <a:t>Trial by Jury</a:t>
            </a:r>
          </a:p>
          <a:p>
            <a:pPr lvl="1"/>
            <a:r>
              <a:rPr lang="en-US" sz="2400" dirty="0" smtClean="0"/>
              <a:t>No cruel or unusual punishment</a:t>
            </a:r>
          </a:p>
          <a:p>
            <a:pPr lvl="1"/>
            <a:r>
              <a:rPr lang="en-US" sz="2400" dirty="0" smtClean="0"/>
              <a:t>Habeas Corpus – No person can be held in prison without being charged with a crime</a:t>
            </a:r>
            <a:endParaRPr lang="en-US" sz="2400" dirty="0"/>
          </a:p>
        </p:txBody>
      </p:sp>
      <p:pic>
        <p:nvPicPr>
          <p:cNvPr id="30724" name="Picture 4" descr="English Bill of Rights (1689).">
            <a:hlinkClick r:id="rId2" tooltip="English Bill of Rights (1689)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703" y="580986"/>
            <a:ext cx="2836297" cy="5729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982629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577"/>
            <a:ext cx="5886468" cy="5802345"/>
          </a:xfrm>
        </p:spPr>
        <p:txBody>
          <a:bodyPr/>
          <a:lstStyle/>
          <a:p>
            <a:r>
              <a:rPr lang="en-US" dirty="0" smtClean="0"/>
              <a:t>Through the use of reason, people and governments could solve every social, political, and economic problem</a:t>
            </a:r>
          </a:p>
          <a:p>
            <a:r>
              <a:rPr lang="en-US" dirty="0" smtClean="0"/>
              <a:t>Thomas Hobbes</a:t>
            </a:r>
          </a:p>
          <a:p>
            <a:r>
              <a:rPr lang="en-US" dirty="0" smtClean="0"/>
              <a:t>John Locke</a:t>
            </a:r>
          </a:p>
          <a:p>
            <a:pPr lvl="1"/>
            <a:r>
              <a:rPr lang="en-US" dirty="0" smtClean="0"/>
              <a:t>Both lived through the English Civil War</a:t>
            </a:r>
          </a:p>
          <a:p>
            <a:pPr lvl="1"/>
            <a:r>
              <a:rPr lang="en-US" dirty="0" smtClean="0"/>
              <a:t>Both came up with opposing views of human nature and government</a:t>
            </a:r>
          </a:p>
          <a:p>
            <a:endParaRPr lang="en-US" dirty="0"/>
          </a:p>
        </p:txBody>
      </p:sp>
      <p:pic>
        <p:nvPicPr>
          <p:cNvPr id="3076" name="Picture 4" descr="http://cepa.newschool.edu/het/profiles/image/hob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150" y="0"/>
            <a:ext cx="2836850" cy="3100383"/>
          </a:xfrm>
          <a:prstGeom prst="rect">
            <a:avLst/>
          </a:prstGeom>
          <a:noFill/>
        </p:spPr>
      </p:pic>
      <p:pic>
        <p:nvPicPr>
          <p:cNvPr id="3078" name="Picture 6" descr="http://www.cooperativeindividualism.org/locke-joh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396" y="3575052"/>
            <a:ext cx="2815604" cy="3282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690525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4473"/>
            <a:ext cx="5886468" cy="5802345"/>
          </a:xfrm>
        </p:spPr>
        <p:txBody>
          <a:bodyPr/>
          <a:lstStyle/>
          <a:p>
            <a:r>
              <a:rPr lang="en-US" dirty="0" smtClean="0"/>
              <a:t>Hobbes</a:t>
            </a:r>
          </a:p>
          <a:p>
            <a:pPr lvl="1"/>
            <a:r>
              <a:rPr lang="en-US" sz="2400" dirty="0" smtClean="0"/>
              <a:t>Wrote Leviathan</a:t>
            </a:r>
          </a:p>
          <a:p>
            <a:pPr lvl="1"/>
            <a:r>
              <a:rPr lang="en-US" sz="2400" dirty="0" smtClean="0"/>
              <a:t>Argued that people were naturally cruel, greedy, selfish</a:t>
            </a:r>
          </a:p>
          <a:p>
            <a:pPr lvl="1"/>
            <a:r>
              <a:rPr lang="en-US" sz="2400" dirty="0" smtClean="0"/>
              <a:t>If they were not controlled they would fight, rob and oppress one another</a:t>
            </a:r>
          </a:p>
          <a:p>
            <a:pPr lvl="1"/>
            <a:r>
              <a:rPr lang="en-US" sz="2400" dirty="0" smtClean="0"/>
              <a:t>Life in a state of nature would be solitary, poor, nasty, brutish and short</a:t>
            </a:r>
          </a:p>
          <a:p>
            <a:pPr lvl="1"/>
            <a:r>
              <a:rPr lang="en-US" sz="2400" dirty="0" smtClean="0"/>
              <a:t>Argued people needed to enter into a social contract in which government used its power to protect the people from themselves</a:t>
            </a:r>
          </a:p>
          <a:p>
            <a:pPr lvl="1"/>
            <a:r>
              <a:rPr lang="en-US" sz="2400" dirty="0" smtClean="0"/>
              <a:t>Favored a Monarchy</a:t>
            </a:r>
            <a:endParaRPr lang="en-US" sz="2400" dirty="0"/>
          </a:p>
        </p:txBody>
      </p:sp>
      <p:pic>
        <p:nvPicPr>
          <p:cNvPr id="40962" name="Picture 2" descr="http://www.lib.udel.edu/ud/spec/exhibits/treasures/images/hobb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4717" y="1384272"/>
            <a:ext cx="3369283" cy="4597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"/>
            <a:ext cx="8385175" cy="873090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7499"/>
            <a:ext cx="5886468" cy="5802345"/>
          </a:xfrm>
        </p:spPr>
        <p:txBody>
          <a:bodyPr/>
          <a:lstStyle/>
          <a:p>
            <a:r>
              <a:rPr lang="en-US" sz="2800" dirty="0" smtClean="0"/>
              <a:t>Locke</a:t>
            </a:r>
          </a:p>
          <a:p>
            <a:pPr lvl="1"/>
            <a:r>
              <a:rPr lang="en-US" sz="2400" dirty="0" smtClean="0"/>
              <a:t>People are reasonable, moral and good</a:t>
            </a:r>
          </a:p>
          <a:p>
            <a:pPr lvl="1"/>
            <a:r>
              <a:rPr lang="en-US" sz="2400" dirty="0" smtClean="0"/>
              <a:t>Natural rights – Life, liberty and property</a:t>
            </a:r>
          </a:p>
          <a:p>
            <a:pPr lvl="1"/>
            <a:r>
              <a:rPr lang="en-US" sz="2400" dirty="0" smtClean="0"/>
              <a:t>Wrote “Two Treaties of Government”</a:t>
            </a:r>
          </a:p>
          <a:p>
            <a:pPr lvl="1"/>
            <a:r>
              <a:rPr lang="en-US" sz="2400" dirty="0" smtClean="0"/>
              <a:t>People form governments to protect their natural rights</a:t>
            </a:r>
          </a:p>
          <a:p>
            <a:pPr lvl="1"/>
            <a:r>
              <a:rPr lang="en-US" sz="2400" dirty="0" smtClean="0"/>
              <a:t>Believed in limited government</a:t>
            </a:r>
          </a:p>
          <a:p>
            <a:pPr lvl="1"/>
            <a:r>
              <a:rPr lang="en-US" sz="2400" dirty="0" smtClean="0"/>
              <a:t>If a government violates your natural rights it is the people’s right to overthrow the government</a:t>
            </a:r>
          </a:p>
          <a:p>
            <a:pPr lvl="1"/>
            <a:r>
              <a:rPr lang="en-US" sz="2400" dirty="0" smtClean="0"/>
              <a:t>Favored Democracy</a:t>
            </a:r>
            <a:endParaRPr lang="en-US" sz="2400" dirty="0"/>
          </a:p>
        </p:txBody>
      </p:sp>
      <p:pic>
        <p:nvPicPr>
          <p:cNvPr id="38914" name="Picture 2" descr="http://www.geocities.com/rationalargumentator/John_Lo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4930" y="2808279"/>
            <a:ext cx="3039070" cy="40497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Mercantilism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Mr. Cook = King</a:t>
            </a:r>
          </a:p>
          <a:p>
            <a:pPr algn="ctr"/>
            <a:r>
              <a:rPr lang="en-US" dirty="0" smtClean="0"/>
              <a:t>5 Countries (Portugal, Spain, Netherlands, England, France)</a:t>
            </a:r>
          </a:p>
          <a:p>
            <a:pPr algn="ctr"/>
            <a:r>
              <a:rPr lang="en-US" dirty="0" smtClean="0"/>
              <a:t>Chips = Every time you trade 10 items you earn $10 more of your product</a:t>
            </a:r>
          </a:p>
          <a:p>
            <a:pPr algn="ctr"/>
            <a:r>
              <a:rPr lang="en-US" dirty="0" smtClean="0"/>
              <a:t>You can never trade all of one product</a:t>
            </a:r>
          </a:p>
          <a:p>
            <a:pPr algn="ctr"/>
            <a:r>
              <a:rPr lang="en-US" dirty="0" smtClean="0"/>
              <a:t>Red (Cinnamon) = $5</a:t>
            </a:r>
          </a:p>
          <a:p>
            <a:pPr algn="ctr"/>
            <a:r>
              <a:rPr lang="en-US" dirty="0" smtClean="0"/>
              <a:t>Blue Chips (Silk) = $4</a:t>
            </a:r>
          </a:p>
          <a:p>
            <a:pPr algn="ctr"/>
            <a:r>
              <a:rPr lang="en-US" dirty="0" smtClean="0"/>
              <a:t>Green Chips (Cloves) = $3</a:t>
            </a:r>
          </a:p>
          <a:p>
            <a:pPr algn="ctr"/>
            <a:r>
              <a:rPr lang="en-US" dirty="0" smtClean="0"/>
              <a:t>Black Chips (Pepper) = $2</a:t>
            </a:r>
          </a:p>
          <a:p>
            <a:pPr algn="ctr"/>
            <a:r>
              <a:rPr lang="en-US" dirty="0" smtClean="0"/>
              <a:t>White Chips (Salt)= $1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Montesquieu</a:t>
            </a:r>
          </a:p>
          <a:p>
            <a:pPr lvl="1"/>
            <a:r>
              <a:rPr lang="en-US" dirty="0" smtClean="0"/>
              <a:t>Wrote “The Spirit of the Laws”</a:t>
            </a:r>
          </a:p>
          <a:p>
            <a:pPr lvl="1"/>
            <a:r>
              <a:rPr lang="en-US" dirty="0" smtClean="0"/>
              <a:t>Openly criticized Monarchies</a:t>
            </a:r>
          </a:p>
          <a:p>
            <a:pPr lvl="1"/>
            <a:r>
              <a:rPr lang="en-US" dirty="0" smtClean="0"/>
              <a:t>Believed in separation of powers</a:t>
            </a:r>
          </a:p>
          <a:p>
            <a:pPr lvl="1"/>
            <a:r>
              <a:rPr lang="en-US" dirty="0" smtClean="0"/>
              <a:t>This helped prevent tyranny</a:t>
            </a:r>
          </a:p>
          <a:p>
            <a:pPr lvl="1"/>
            <a:r>
              <a:rPr lang="en-US" dirty="0" smtClean="0"/>
              <a:t>Preached in 3 branches of government – Executive, Legislative and Judicial</a:t>
            </a:r>
          </a:p>
          <a:p>
            <a:pPr lvl="1"/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4" name="Picture 2" descr="http://upload.wikimedia.org/wikipedia/commons/f/fc/Montesquieu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420" y="1822428"/>
            <a:ext cx="3008580" cy="3611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"/>
            <a:ext cx="8385175" cy="727038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038"/>
            <a:ext cx="6726267" cy="6130962"/>
          </a:xfrm>
        </p:spPr>
        <p:txBody>
          <a:bodyPr/>
          <a:lstStyle/>
          <a:p>
            <a:r>
              <a:rPr lang="en-US" sz="2400" dirty="0" err="1" smtClean="0"/>
              <a:t>Philosophes</a:t>
            </a:r>
            <a:r>
              <a:rPr lang="en-US" sz="2400" dirty="0" smtClean="0"/>
              <a:t> – Lovers of wisdom</a:t>
            </a:r>
          </a:p>
          <a:p>
            <a:r>
              <a:rPr lang="en-US" sz="2400" dirty="0" smtClean="0"/>
              <a:t>Voltaire – French </a:t>
            </a:r>
            <a:r>
              <a:rPr lang="en-US" sz="2400" dirty="0" err="1" smtClean="0"/>
              <a:t>Philosophe</a:t>
            </a:r>
            <a:endParaRPr lang="en-US" sz="2400" dirty="0" smtClean="0"/>
          </a:p>
          <a:p>
            <a:r>
              <a:rPr lang="en-US" sz="2400" dirty="0" smtClean="0"/>
              <a:t>Used biting wit as a weapon to expose the abuses of government</a:t>
            </a:r>
          </a:p>
          <a:p>
            <a:r>
              <a:rPr lang="en-US" sz="2400" dirty="0" smtClean="0"/>
              <a:t>Targeted corrupt officials and aristocrats</a:t>
            </a:r>
          </a:p>
          <a:p>
            <a:r>
              <a:rPr lang="en-US" sz="2400" dirty="0" smtClean="0"/>
              <a:t>Battled inequality, injustice and superstition</a:t>
            </a:r>
          </a:p>
          <a:p>
            <a:r>
              <a:rPr lang="en-US" sz="2400" dirty="0" smtClean="0"/>
              <a:t>Detested the slave trade and religious prejudice</a:t>
            </a:r>
          </a:p>
          <a:p>
            <a:r>
              <a:rPr lang="en-US" sz="2400" dirty="0" smtClean="0"/>
              <a:t>Offended the French government and Catholic Church</a:t>
            </a:r>
          </a:p>
          <a:p>
            <a:r>
              <a:rPr lang="en-US" sz="2400" dirty="0" smtClean="0"/>
              <a:t>Imprisoned and finally forced into exile</a:t>
            </a:r>
          </a:p>
          <a:p>
            <a:r>
              <a:rPr lang="en-US" sz="2400" dirty="0" smtClean="0"/>
              <a:t>Defended freedom of speech to the end</a:t>
            </a:r>
          </a:p>
          <a:p>
            <a:endParaRPr lang="en-US" dirty="0"/>
          </a:p>
        </p:txBody>
      </p:sp>
      <p:pic>
        <p:nvPicPr>
          <p:cNvPr id="37890" name="Picture 2" descr="http://www.arikah.net/commons/en/f/f3/Volt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20" y="3345239"/>
            <a:ext cx="3111479" cy="35127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"/>
            <a:ext cx="8385175" cy="873090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064"/>
            <a:ext cx="5886468" cy="6057935"/>
          </a:xfrm>
        </p:spPr>
        <p:txBody>
          <a:bodyPr/>
          <a:lstStyle/>
          <a:p>
            <a:r>
              <a:rPr lang="en-US" sz="2800" dirty="0" smtClean="0"/>
              <a:t>Denis Diderot</a:t>
            </a:r>
          </a:p>
          <a:p>
            <a:r>
              <a:rPr lang="en-US" sz="2800" dirty="0" smtClean="0"/>
              <a:t>Took 25 years to write his 28 volume encyclopedia</a:t>
            </a:r>
          </a:p>
          <a:p>
            <a:r>
              <a:rPr lang="en-US" sz="2800" dirty="0" smtClean="0"/>
              <a:t>Collected works of all leading </a:t>
            </a:r>
            <a:r>
              <a:rPr lang="en-US" sz="2800" dirty="0" err="1" smtClean="0"/>
              <a:t>Philosophes</a:t>
            </a:r>
            <a:endParaRPr lang="en-US" sz="2800" dirty="0" smtClean="0"/>
          </a:p>
          <a:p>
            <a:r>
              <a:rPr lang="en-US" sz="2800" dirty="0" smtClean="0"/>
              <a:t>Attacked slavery</a:t>
            </a:r>
          </a:p>
          <a:p>
            <a:r>
              <a:rPr lang="en-US" sz="2800" dirty="0" smtClean="0"/>
              <a:t>Praised freedom of expression and education for all</a:t>
            </a:r>
          </a:p>
          <a:p>
            <a:r>
              <a:rPr lang="en-US" sz="2800" dirty="0" smtClean="0"/>
              <a:t>Pope threatened to excommunicate any Roman Catholic who read it</a:t>
            </a:r>
            <a:endParaRPr lang="en-US" sz="2800" dirty="0"/>
          </a:p>
        </p:txBody>
      </p:sp>
      <p:pic>
        <p:nvPicPr>
          <p:cNvPr id="36866" name="Picture 2" descr="http://www.leeds.ac.uk/library/adopt-a-book/pics/dide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333" y="2041506"/>
            <a:ext cx="3089667" cy="4816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55654"/>
            <a:ext cx="6361138" cy="5802345"/>
          </a:xfrm>
        </p:spPr>
        <p:txBody>
          <a:bodyPr/>
          <a:lstStyle/>
          <a:p>
            <a:r>
              <a:rPr lang="en-US" dirty="0" smtClean="0"/>
              <a:t>Jean-Jacques Rousseau</a:t>
            </a:r>
          </a:p>
          <a:p>
            <a:r>
              <a:rPr lang="en-US" dirty="0" smtClean="0"/>
              <a:t>Believed that people were good much like Locke</a:t>
            </a:r>
          </a:p>
          <a:p>
            <a:r>
              <a:rPr lang="en-US" dirty="0" smtClean="0"/>
              <a:t>Society corrupted people</a:t>
            </a:r>
          </a:p>
          <a:p>
            <a:r>
              <a:rPr lang="en-US" dirty="0" smtClean="0"/>
              <a:t>Wrote “The Social Contract”</a:t>
            </a:r>
          </a:p>
          <a:p>
            <a:r>
              <a:rPr lang="en-US" dirty="0" smtClean="0"/>
              <a:t>Hated political and economic oppression</a:t>
            </a:r>
          </a:p>
          <a:p>
            <a:r>
              <a:rPr lang="en-US" dirty="0" smtClean="0"/>
              <a:t>Felt government should be limited and only around to prevent corruption of individuals</a:t>
            </a:r>
          </a:p>
          <a:p>
            <a:endParaRPr lang="en-US" dirty="0"/>
          </a:p>
        </p:txBody>
      </p:sp>
      <p:pic>
        <p:nvPicPr>
          <p:cNvPr id="35842" name="Picture 2" descr="http://www.btinternet.com/~glynhughes/squashed/rouss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178" y="2333610"/>
            <a:ext cx="3481822" cy="31036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1"/>
            <a:ext cx="8385175" cy="1092168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577"/>
            <a:ext cx="5886468" cy="5802345"/>
          </a:xfrm>
        </p:spPr>
        <p:txBody>
          <a:bodyPr/>
          <a:lstStyle/>
          <a:p>
            <a:r>
              <a:rPr lang="en-US" dirty="0" err="1" smtClean="0"/>
              <a:t>Physiocrats</a:t>
            </a:r>
            <a:r>
              <a:rPr lang="en-US" dirty="0" smtClean="0"/>
              <a:t> were enlightened thinkers that concentrated on economic policy</a:t>
            </a:r>
          </a:p>
          <a:p>
            <a:r>
              <a:rPr lang="en-US" dirty="0" smtClean="0"/>
              <a:t>They hated Mercantilism</a:t>
            </a:r>
          </a:p>
          <a:p>
            <a:r>
              <a:rPr lang="en-US" dirty="0" smtClean="0"/>
              <a:t>Believed in Laissez Faire</a:t>
            </a:r>
          </a:p>
          <a:p>
            <a:r>
              <a:rPr lang="en-US" dirty="0" smtClean="0"/>
              <a:t>Business’ operate with minimal government interference</a:t>
            </a:r>
          </a:p>
          <a:p>
            <a:r>
              <a:rPr lang="en-US" dirty="0" smtClean="0"/>
              <a:t>Free Trade or Open Market</a:t>
            </a:r>
          </a:p>
          <a:p>
            <a:r>
              <a:rPr lang="en-US" dirty="0" smtClean="0"/>
              <a:t>Opposed tariffs and taxes on trade</a:t>
            </a:r>
            <a:endParaRPr lang="en-US" dirty="0"/>
          </a:p>
        </p:txBody>
      </p:sp>
      <p:pic>
        <p:nvPicPr>
          <p:cNvPr id="4" name="Picture 2" descr="http://www.s9.com/images/portraits/28130_Smith-Adam193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3347" y="2735253"/>
            <a:ext cx="3380653" cy="4122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6032520" cy="5802345"/>
          </a:xfrm>
        </p:spPr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  <a:p>
            <a:r>
              <a:rPr lang="en-US" dirty="0" smtClean="0"/>
              <a:t>Wrote “The Wealth of Nations”</a:t>
            </a:r>
          </a:p>
          <a:p>
            <a:r>
              <a:rPr lang="en-US" dirty="0" smtClean="0"/>
              <a:t>Supported Laissez Faire and believed in the free market</a:t>
            </a:r>
          </a:p>
          <a:p>
            <a:r>
              <a:rPr lang="en-US" dirty="0" smtClean="0"/>
              <a:t>Invisible Hand</a:t>
            </a:r>
          </a:p>
          <a:p>
            <a:r>
              <a:rPr lang="en-US" dirty="0" smtClean="0"/>
              <a:t>Believed that supply and demand would take care of the market</a:t>
            </a:r>
          </a:p>
        </p:txBody>
      </p:sp>
      <p:pic>
        <p:nvPicPr>
          <p:cNvPr id="43012" name="Picture 4" descr="http://www.cultureby.com/trilogy/images/w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948" y="3282948"/>
            <a:ext cx="3575052" cy="3575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3551"/>
            <a:ext cx="5886468" cy="5802345"/>
          </a:xfrm>
        </p:spPr>
        <p:txBody>
          <a:bodyPr/>
          <a:lstStyle/>
          <a:p>
            <a:r>
              <a:rPr lang="en-US" dirty="0" smtClean="0"/>
              <a:t>Monarchies and the Church opposed the Enlightenment</a:t>
            </a:r>
          </a:p>
          <a:p>
            <a:r>
              <a:rPr lang="en-US" dirty="0" smtClean="0"/>
              <a:t>Censorship</a:t>
            </a:r>
          </a:p>
          <a:p>
            <a:pPr lvl="1"/>
            <a:r>
              <a:rPr lang="en-US" dirty="0" smtClean="0"/>
              <a:t>They banned Enlightenment books, burned them and imprisoned writers</a:t>
            </a:r>
          </a:p>
          <a:p>
            <a:pPr lvl="1"/>
            <a:r>
              <a:rPr lang="en-US" dirty="0" smtClean="0"/>
              <a:t>Enlightenment writers started to disguise their works in fiction</a:t>
            </a:r>
          </a:p>
          <a:p>
            <a:r>
              <a:rPr lang="en-US" dirty="0" smtClean="0"/>
              <a:t>Salons</a:t>
            </a:r>
          </a:p>
          <a:p>
            <a:pPr lvl="1"/>
            <a:r>
              <a:rPr lang="en-US" dirty="0" smtClean="0"/>
              <a:t>New literature, art, science and philosophy was discussed at Salons</a:t>
            </a:r>
            <a:endParaRPr lang="en-US" dirty="0"/>
          </a:p>
        </p:txBody>
      </p:sp>
      <p:pic>
        <p:nvPicPr>
          <p:cNvPr id="41986" name="Picture 2" descr="http://www.scatteredthoughts.org/photoblog/images/PICT5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9583" y="2406636"/>
            <a:ext cx="3304417" cy="24796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Enlightened Despots</a:t>
            </a:r>
          </a:p>
          <a:p>
            <a:pPr lvl="1"/>
            <a:r>
              <a:rPr lang="en-US" dirty="0" smtClean="0"/>
              <a:t>Rulers who accepted the ideas of the Enlightenment and used their position to spread those ideas</a:t>
            </a:r>
          </a:p>
          <a:p>
            <a:r>
              <a:rPr lang="en-US" dirty="0" smtClean="0"/>
              <a:t>Frederick the Great</a:t>
            </a:r>
          </a:p>
          <a:p>
            <a:pPr lvl="1"/>
            <a:r>
              <a:rPr lang="en-US" dirty="0" smtClean="0"/>
              <a:t>King of Prussia 1740-1786</a:t>
            </a:r>
          </a:p>
          <a:p>
            <a:r>
              <a:rPr lang="en-US" dirty="0" smtClean="0"/>
              <a:t>Catherine the Great</a:t>
            </a:r>
          </a:p>
          <a:p>
            <a:pPr lvl="1"/>
            <a:r>
              <a:rPr lang="en-US" dirty="0" smtClean="0"/>
              <a:t>Queen of Russia 1760’s</a:t>
            </a:r>
          </a:p>
          <a:p>
            <a:r>
              <a:rPr lang="en-US" dirty="0" smtClean="0"/>
              <a:t>Joseph II</a:t>
            </a:r>
          </a:p>
          <a:p>
            <a:pPr lvl="1"/>
            <a:r>
              <a:rPr lang="en-US" dirty="0" smtClean="0"/>
              <a:t>King of Austria</a:t>
            </a:r>
            <a:endParaRPr lang="en-US" dirty="0"/>
          </a:p>
        </p:txBody>
      </p:sp>
      <p:pic>
        <p:nvPicPr>
          <p:cNvPr id="49154" name="Picture 2" descr="http://www.germaniainternational.com/images/frederickopenerp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564" y="0"/>
            <a:ext cx="1833435" cy="2443149"/>
          </a:xfrm>
          <a:prstGeom prst="rect">
            <a:avLst/>
          </a:prstGeom>
          <a:noFill/>
        </p:spPr>
      </p:pic>
      <p:pic>
        <p:nvPicPr>
          <p:cNvPr id="49156" name="Picture 4" descr="http://wwwdelivery.superstock.com/WI/223/866/PC/SuperStock_866-3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90" y="2224071"/>
            <a:ext cx="2042606" cy="2590261"/>
          </a:xfrm>
          <a:prstGeom prst="rect">
            <a:avLst/>
          </a:prstGeom>
          <a:noFill/>
        </p:spPr>
      </p:pic>
      <p:pic>
        <p:nvPicPr>
          <p:cNvPr id="49158" name="Picture 6" descr="http://www.interdisciplinary.neu.edu/terezin/life/josep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3304" y="4560903"/>
            <a:ext cx="1780695" cy="2297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Trends in art</a:t>
            </a:r>
          </a:p>
          <a:p>
            <a:pPr lvl="1"/>
            <a:r>
              <a:rPr lang="en-US" dirty="0" smtClean="0"/>
              <a:t>Baroque paintings</a:t>
            </a:r>
          </a:p>
          <a:p>
            <a:pPr lvl="2"/>
            <a:r>
              <a:rPr lang="en-US" dirty="0" smtClean="0"/>
              <a:t>Huge, colorful and full of excitement</a:t>
            </a:r>
          </a:p>
          <a:p>
            <a:pPr lvl="2"/>
            <a:r>
              <a:rPr lang="en-US" dirty="0" smtClean="0"/>
              <a:t>Glorified grand events</a:t>
            </a:r>
          </a:p>
          <a:p>
            <a:pPr lvl="1"/>
            <a:r>
              <a:rPr lang="en-US" dirty="0" smtClean="0"/>
              <a:t>Rococo architecture</a:t>
            </a:r>
            <a:endParaRPr lang="en-US" dirty="0"/>
          </a:p>
          <a:p>
            <a:pPr lvl="1"/>
            <a:r>
              <a:rPr lang="en-US" dirty="0" smtClean="0"/>
              <a:t>Middle Class audiences grow</a:t>
            </a:r>
          </a:p>
          <a:p>
            <a:pPr lvl="1"/>
            <a:r>
              <a:rPr lang="en-US" dirty="0" smtClean="0"/>
              <a:t>Art and music had only been designed for the rich until this period of time</a:t>
            </a:r>
          </a:p>
          <a:p>
            <a:pPr lvl="1"/>
            <a:r>
              <a:rPr lang="en-US" dirty="0" smtClean="0"/>
              <a:t>The Novel was created</a:t>
            </a:r>
          </a:p>
        </p:txBody>
      </p:sp>
      <p:pic>
        <p:nvPicPr>
          <p:cNvPr id="4098" name="Picture 2" descr="Image:Rubens Ado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9644" y="2114532"/>
            <a:ext cx="3494355" cy="4743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Britain’s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0986"/>
            <a:ext cx="5922981" cy="6094449"/>
          </a:xfrm>
        </p:spPr>
        <p:txBody>
          <a:bodyPr/>
          <a:lstStyle/>
          <a:p>
            <a:r>
              <a:rPr lang="en-US" dirty="0" smtClean="0"/>
              <a:t>Britain develops the worlds strongest navy</a:t>
            </a:r>
          </a:p>
          <a:p>
            <a:pPr lvl="1"/>
            <a:r>
              <a:rPr lang="en-US" dirty="0" smtClean="0"/>
              <a:t>Because of this they did not need a large standing army</a:t>
            </a:r>
          </a:p>
          <a:p>
            <a:r>
              <a:rPr lang="en-US" dirty="0" smtClean="0"/>
              <a:t>British economy booms</a:t>
            </a:r>
          </a:p>
          <a:p>
            <a:r>
              <a:rPr lang="en-US" dirty="0" smtClean="0"/>
              <a:t>Britain unites with Scotland</a:t>
            </a:r>
          </a:p>
          <a:p>
            <a:pPr lvl="1"/>
            <a:r>
              <a:rPr lang="en-US" dirty="0" smtClean="0"/>
              <a:t>Stuart dynasty</a:t>
            </a:r>
          </a:p>
          <a:p>
            <a:r>
              <a:rPr lang="en-US" dirty="0" smtClean="0"/>
              <a:t>Party system develops</a:t>
            </a:r>
          </a:p>
          <a:p>
            <a:pPr lvl="1"/>
            <a:r>
              <a:rPr lang="en-US" dirty="0" smtClean="0"/>
              <a:t>Tories and Whigs</a:t>
            </a:r>
          </a:p>
          <a:p>
            <a:r>
              <a:rPr lang="en-US" dirty="0" smtClean="0"/>
              <a:t>Cabinet system</a:t>
            </a:r>
          </a:p>
          <a:p>
            <a:pPr lvl="1"/>
            <a:r>
              <a:rPr lang="en-US" dirty="0" smtClean="0"/>
              <a:t>Close advisors to the king or Prime Minister</a:t>
            </a:r>
            <a:endParaRPr lang="en-US" dirty="0"/>
          </a:p>
        </p:txBody>
      </p:sp>
      <p:pic>
        <p:nvPicPr>
          <p:cNvPr id="3074" name="Picture 2" descr="http://www.napoleonguide.com/images/navy_british_sh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452" y="4706955"/>
            <a:ext cx="3202548" cy="21510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A15E-BE34-427C-B0EE-4FB73EFD7B69}" type="datetime1">
              <a:rPr lang="en-US"/>
              <a:pPr/>
              <a:t>10/13/16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69F3-1E2C-49EB-9CEB-94F42BD8E9DB}" type="slidenum">
              <a:rPr lang="en-US"/>
              <a:pPr/>
              <a:t>3</a:t>
            </a:fld>
            <a:endParaRPr lang="en-US"/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614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38220"/>
            <a:ext cx="9144000" cy="5619780"/>
          </a:xfrm>
        </p:spPr>
        <p:txBody>
          <a:bodyPr/>
          <a:lstStyle/>
          <a:p>
            <a:pPr algn="ctr"/>
            <a:r>
              <a:rPr lang="en-US" dirty="0" smtClean="0"/>
              <a:t>Now that you have revolted against your King you need to develop your own government</a:t>
            </a:r>
          </a:p>
          <a:p>
            <a:pPr algn="ctr"/>
            <a:r>
              <a:rPr lang="en-US" dirty="0" smtClean="0"/>
              <a:t>Create a Classroom Constitution</a:t>
            </a:r>
          </a:p>
          <a:p>
            <a:pPr algn="ctr"/>
            <a:r>
              <a:rPr lang="en-US" dirty="0" smtClean="0"/>
              <a:t>10 Rules</a:t>
            </a:r>
          </a:p>
          <a:p>
            <a:pPr algn="ctr"/>
            <a:r>
              <a:rPr lang="en-US" dirty="0" smtClean="0"/>
              <a:t>Constitution cannot violate school rules</a:t>
            </a:r>
          </a:p>
          <a:p>
            <a:pPr algn="ctr"/>
            <a:r>
              <a:rPr lang="en-US" dirty="0" smtClean="0"/>
              <a:t>Constitution cannot override classroom assignments or exams</a:t>
            </a:r>
          </a:p>
          <a:p>
            <a:pPr algn="ctr"/>
            <a:r>
              <a:rPr lang="en-US" dirty="0" smtClean="0"/>
              <a:t>Constitution will be valid on 10/14/16</a:t>
            </a:r>
          </a:p>
          <a:p>
            <a:pPr algn="ctr"/>
            <a:r>
              <a:rPr lang="en-US" dirty="0" smtClean="0"/>
              <a:t>Must be ratified by everyone in the class</a:t>
            </a:r>
          </a:p>
          <a:p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Britain’s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6507190" cy="6094449"/>
          </a:xfrm>
        </p:spPr>
        <p:txBody>
          <a:bodyPr/>
          <a:lstStyle/>
          <a:p>
            <a:r>
              <a:rPr lang="en-US" sz="2800" dirty="0" smtClean="0"/>
              <a:t>The Prime Minister</a:t>
            </a:r>
          </a:p>
          <a:p>
            <a:pPr lvl="1"/>
            <a:r>
              <a:rPr lang="en-US" sz="2400" dirty="0" smtClean="0"/>
              <a:t>Leader of the Majority party in Parliament</a:t>
            </a:r>
          </a:p>
          <a:p>
            <a:pPr lvl="1"/>
            <a:r>
              <a:rPr lang="en-US" sz="2400" dirty="0" smtClean="0"/>
              <a:t>Robert Walpole –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PM</a:t>
            </a:r>
          </a:p>
          <a:p>
            <a:r>
              <a:rPr lang="en-US" sz="2800" dirty="0" smtClean="0"/>
              <a:t>George III</a:t>
            </a:r>
          </a:p>
          <a:p>
            <a:pPr lvl="1"/>
            <a:r>
              <a:rPr lang="en-US" sz="2400" dirty="0" smtClean="0"/>
              <a:t>Reasserts Royal Power</a:t>
            </a:r>
          </a:p>
          <a:p>
            <a:pPr lvl="1"/>
            <a:r>
              <a:rPr lang="en-US" sz="2400" dirty="0" smtClean="0"/>
              <a:t>Found seats in Parliament for his friends</a:t>
            </a:r>
          </a:p>
          <a:p>
            <a:pPr lvl="1"/>
            <a:r>
              <a:rPr lang="en-US" sz="2400" dirty="0" smtClean="0"/>
              <a:t>Then used his friends to regain the monarchy</a:t>
            </a:r>
          </a:p>
          <a:p>
            <a:pPr lvl="1"/>
            <a:r>
              <a:rPr lang="en-US" sz="2400" dirty="0" smtClean="0"/>
              <a:t>After the Seven Years War he told American Colonists that they would have to pay for their own defense</a:t>
            </a:r>
          </a:p>
          <a:p>
            <a:pPr lvl="1"/>
            <a:r>
              <a:rPr lang="en-US" sz="2400" dirty="0" smtClean="0"/>
              <a:t>Colonists revolt and fight Revolutionary War</a:t>
            </a:r>
            <a:endParaRPr lang="en-US" sz="2400" dirty="0"/>
          </a:p>
        </p:txBody>
      </p:sp>
      <p:pic>
        <p:nvPicPr>
          <p:cNvPr id="2050" name="Picture 2" descr="http://www.englishmonarchs.co.uk/images/various/robert_walp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575" y="690525"/>
            <a:ext cx="2638425" cy="2790825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5/5a/George_III_of_the_United_Kingdom-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267" y="3510822"/>
            <a:ext cx="2417733" cy="3347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Britain’s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American’s win Revolutionary War and this discredits King George III</a:t>
            </a:r>
          </a:p>
          <a:p>
            <a:r>
              <a:rPr lang="en-US" dirty="0" smtClean="0"/>
              <a:t>Parliament Rule is restored</a:t>
            </a:r>
            <a:endParaRPr lang="en-US" dirty="0"/>
          </a:p>
        </p:txBody>
      </p:sp>
      <p:pic>
        <p:nvPicPr>
          <p:cNvPr id="51202" name="Picture 2" descr="http://cache.eb.com/eb/image?id=82425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825" y="2571750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Birth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13 English Colonies</a:t>
            </a:r>
          </a:p>
          <a:p>
            <a:pPr lvl="1"/>
            <a:r>
              <a:rPr lang="en-US" dirty="0" smtClean="0"/>
              <a:t>Part of England’s empire</a:t>
            </a:r>
          </a:p>
          <a:p>
            <a:pPr lvl="1"/>
            <a:r>
              <a:rPr lang="en-US" dirty="0" smtClean="0"/>
              <a:t>England continued to place taxes and tariffs on the colonies</a:t>
            </a:r>
          </a:p>
          <a:p>
            <a:pPr lvl="1"/>
            <a:r>
              <a:rPr lang="en-US" dirty="0" smtClean="0"/>
              <a:t>“No taxation without representation” - No representatives in Parliament</a:t>
            </a:r>
          </a:p>
          <a:p>
            <a:pPr lvl="1"/>
            <a:r>
              <a:rPr lang="en-US" dirty="0" smtClean="0"/>
              <a:t>Boston Massacre</a:t>
            </a:r>
          </a:p>
          <a:p>
            <a:pPr lvl="1"/>
            <a:r>
              <a:rPr lang="en-US" dirty="0" smtClean="0"/>
              <a:t>Boston Tea Party</a:t>
            </a:r>
          </a:p>
          <a:p>
            <a:pPr lvl="1"/>
            <a:r>
              <a:rPr lang="en-US" dirty="0" smtClean="0"/>
              <a:t>Continental Army</a:t>
            </a:r>
          </a:p>
          <a:p>
            <a:pPr lvl="2"/>
            <a:r>
              <a:rPr lang="en-US" dirty="0" smtClean="0"/>
              <a:t>General George Washington</a:t>
            </a:r>
            <a:endParaRPr lang="en-US" dirty="0"/>
          </a:p>
        </p:txBody>
      </p:sp>
      <p:pic>
        <p:nvPicPr>
          <p:cNvPr id="50178" name="Picture 2" descr="http://www.loc.gov/exhibits/us.capitol/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47" y="946116"/>
            <a:ext cx="3878253" cy="2725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Birth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Declaring Independence</a:t>
            </a:r>
          </a:p>
          <a:p>
            <a:pPr lvl="1"/>
            <a:r>
              <a:rPr lang="en-US" dirty="0" smtClean="0"/>
              <a:t>Thomas Jefferson writes the “Declaration of Independence”</a:t>
            </a:r>
          </a:p>
          <a:p>
            <a:pPr lvl="2"/>
            <a:r>
              <a:rPr lang="en-US" dirty="0" smtClean="0"/>
              <a:t>Heavily influenced by John Locke</a:t>
            </a:r>
          </a:p>
          <a:p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America was getting destroyed early on</a:t>
            </a:r>
          </a:p>
          <a:p>
            <a:pPr lvl="2"/>
            <a:r>
              <a:rPr lang="en-US" dirty="0" smtClean="0"/>
              <a:t>1/3 of American Colonists were Loyalists</a:t>
            </a:r>
          </a:p>
          <a:p>
            <a:pPr lvl="1"/>
            <a:r>
              <a:rPr lang="en-US" dirty="0" smtClean="0"/>
              <a:t>French join the Colonist’s side</a:t>
            </a:r>
          </a:p>
          <a:p>
            <a:pPr lvl="1"/>
            <a:r>
              <a:rPr lang="en-US" dirty="0" smtClean="0"/>
              <a:t>Colonists force a British surrender at Yorktown</a:t>
            </a:r>
          </a:p>
          <a:p>
            <a:pPr lvl="1"/>
            <a:endParaRPr lang="en-US" dirty="0"/>
          </a:p>
        </p:txBody>
      </p:sp>
      <p:pic>
        <p:nvPicPr>
          <p:cNvPr id="53250" name="Picture 2" descr="http://www.historicalartprints.com/images/product_large/Eutaw-Springs-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416" y="2589201"/>
            <a:ext cx="3397584" cy="281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836577"/>
          </a:xfrm>
        </p:spPr>
        <p:txBody>
          <a:bodyPr/>
          <a:lstStyle/>
          <a:p>
            <a:r>
              <a:rPr lang="en-US" dirty="0" smtClean="0"/>
              <a:t>Birth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3551"/>
            <a:ext cx="5922981" cy="6094449"/>
          </a:xfrm>
        </p:spPr>
        <p:txBody>
          <a:bodyPr/>
          <a:lstStyle/>
          <a:p>
            <a:r>
              <a:rPr lang="en-US" dirty="0" smtClean="0"/>
              <a:t>A New Constitution</a:t>
            </a:r>
          </a:p>
          <a:p>
            <a:pPr lvl="1"/>
            <a:r>
              <a:rPr lang="en-US" dirty="0" smtClean="0"/>
              <a:t>Enlightenment Ideas used to write the Constitution</a:t>
            </a:r>
          </a:p>
          <a:p>
            <a:r>
              <a:rPr lang="en-US" dirty="0" smtClean="0"/>
              <a:t>1789 – Constitution becomes the law of the land</a:t>
            </a:r>
            <a:endParaRPr lang="en-US" dirty="0"/>
          </a:p>
        </p:txBody>
      </p:sp>
      <p:pic>
        <p:nvPicPr>
          <p:cNvPr id="52226" name="Picture 2" descr="http://www.archives.gov/education/lessons/constitution-day/images/constitution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17" y="2693184"/>
            <a:ext cx="3403584" cy="4164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44" y="0"/>
            <a:ext cx="8385175" cy="1431925"/>
          </a:xfrm>
        </p:spPr>
        <p:txBody>
          <a:bodyPr/>
          <a:lstStyle/>
          <a:p>
            <a:r>
              <a:rPr lang="en-US" dirty="0" smtClean="0"/>
              <a:t>Activity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168"/>
            <a:ext cx="9144000" cy="576583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you feel about being taxed without any say in the matter?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anyone steal during the Mercantilism activity?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you feel about the price of your core product?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any country have an advantage? Disadvantage?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Were there any trade embargos (trade blocks)?  Were there any monopolies?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forming your new constitution and government was it organized?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anyone group or person take control during the formation of your government?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people form factions designed to undermine the new government?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everyone agree on all the constitution rules?  Did anyone sign reluctantly?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easy to start a government from scratch?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From 1485 to 1603 England was ruled by the Tudor dynasty</a:t>
            </a:r>
          </a:p>
          <a:p>
            <a:r>
              <a:rPr lang="en-US" dirty="0" smtClean="0"/>
              <a:t>Parliament developed in England</a:t>
            </a:r>
          </a:p>
          <a:p>
            <a:r>
              <a:rPr lang="en-US" dirty="0" smtClean="0"/>
              <a:t>Kings had all the power but still consulted parliament</a:t>
            </a:r>
          </a:p>
          <a:p>
            <a:pPr lvl="1"/>
            <a:r>
              <a:rPr lang="en-US" dirty="0" smtClean="0"/>
              <a:t>Kings contacted parliament to collect taxes</a:t>
            </a:r>
          </a:p>
          <a:p>
            <a:r>
              <a:rPr lang="en-US" dirty="0" smtClean="0"/>
              <a:t>Henry VIII and Elizabeth I had relations with parliament</a:t>
            </a:r>
            <a:endParaRPr lang="en-US" dirty="0"/>
          </a:p>
        </p:txBody>
      </p:sp>
      <p:pic>
        <p:nvPicPr>
          <p:cNvPr id="2050" name="Picture 2" descr="http://static.flickr.com/48/133418916_16198b2e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64" y="2114532"/>
            <a:ext cx="3549636" cy="3549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55654"/>
            <a:ext cx="6434163" cy="5802345"/>
          </a:xfrm>
        </p:spPr>
        <p:txBody>
          <a:bodyPr/>
          <a:lstStyle/>
          <a:p>
            <a:r>
              <a:rPr lang="en-US" dirty="0" smtClean="0"/>
              <a:t>When Queen Elizabeth I dies it ends the Tudor dynasty</a:t>
            </a:r>
          </a:p>
          <a:p>
            <a:r>
              <a:rPr lang="en-US" dirty="0" smtClean="0"/>
              <a:t>The monarchy is passed to the Stuarts from Scotland</a:t>
            </a:r>
          </a:p>
          <a:p>
            <a:pPr lvl="1"/>
            <a:r>
              <a:rPr lang="en-US" dirty="0" smtClean="0"/>
              <a:t>Not as skilled at dealing with Parliament as the Tudors</a:t>
            </a:r>
          </a:p>
          <a:p>
            <a:r>
              <a:rPr lang="en-US" dirty="0" smtClean="0"/>
              <a:t>Parliament starts to challenge the power of the monarchy</a:t>
            </a:r>
          </a:p>
          <a:p>
            <a:r>
              <a:rPr lang="en-US" dirty="0" smtClean="0"/>
              <a:t>James I clashed with Parliament saying that divine right decided the power of England</a:t>
            </a:r>
            <a:endParaRPr lang="en-US" dirty="0"/>
          </a:p>
        </p:txBody>
      </p:sp>
      <p:pic>
        <p:nvPicPr>
          <p:cNvPr id="5122" name="Picture 2" descr="The Coat of Arms of King James I, the first British monarch of the House of Stuart">
            <a:hlinkClick r:id="rId2" tooltip="The Coat of Arms of King James I, the first British monarch of the House of Stuar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124" y="2297097"/>
            <a:ext cx="2562876" cy="2844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When Parliament asked James I why he needed so much tax money he dissolved it</a:t>
            </a:r>
          </a:p>
          <a:p>
            <a:r>
              <a:rPr lang="en-US" dirty="0" smtClean="0"/>
              <a:t>James also faced a challenge from dissenters</a:t>
            </a:r>
          </a:p>
          <a:p>
            <a:pPr lvl="1"/>
            <a:r>
              <a:rPr lang="en-US" dirty="0" smtClean="0"/>
              <a:t>Protestants who differed with the Church of England</a:t>
            </a:r>
          </a:p>
          <a:p>
            <a:pPr lvl="1"/>
            <a:r>
              <a:rPr lang="en-US" dirty="0" smtClean="0"/>
              <a:t>King James called for a new translation of the Bible</a:t>
            </a:r>
          </a:p>
          <a:p>
            <a:pPr lvl="2"/>
            <a:r>
              <a:rPr lang="en-US" dirty="0" smtClean="0"/>
              <a:t>This is known as the King James version</a:t>
            </a:r>
            <a:endParaRPr lang="en-US" dirty="0"/>
          </a:p>
        </p:txBody>
      </p:sp>
      <p:pic>
        <p:nvPicPr>
          <p:cNvPr id="3076" name="Picture 4" descr="http://upload.wikimedia.org/wikipedia/commons/thumb/9/9b/James_I_of_England_by_Daniel_Mytens_in_1621.jpg/410px-James_I_of_England_by_Daniel_Mytens_in_1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0725" y="2479662"/>
            <a:ext cx="2993275" cy="4378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4"/>
            <a:ext cx="5886468" cy="5802345"/>
          </a:xfrm>
        </p:spPr>
        <p:txBody>
          <a:bodyPr/>
          <a:lstStyle/>
          <a:p>
            <a:r>
              <a:rPr lang="en-US" dirty="0" smtClean="0"/>
              <a:t>Charles I takes over for James I</a:t>
            </a:r>
          </a:p>
          <a:p>
            <a:r>
              <a:rPr lang="en-US" dirty="0" smtClean="0"/>
              <a:t>Parliament rises again</a:t>
            </a:r>
          </a:p>
          <a:p>
            <a:r>
              <a:rPr lang="en-US" dirty="0" smtClean="0"/>
              <a:t>Charles I goes to Parliament for taxes</a:t>
            </a:r>
          </a:p>
          <a:p>
            <a:pPr lvl="1"/>
            <a:r>
              <a:rPr lang="en-US" dirty="0" smtClean="0"/>
              <a:t>Parliament makes Charles sign a petition saying that kings cannot raise taxes without the consent of Parliament</a:t>
            </a:r>
          </a:p>
          <a:p>
            <a:pPr lvl="1"/>
            <a:r>
              <a:rPr lang="en-US" dirty="0" smtClean="0"/>
              <a:t>Also could not imprison someone without just cause</a:t>
            </a:r>
            <a:endParaRPr lang="en-US" dirty="0"/>
          </a:p>
        </p:txBody>
      </p:sp>
      <p:pic>
        <p:nvPicPr>
          <p:cNvPr id="1026" name="Picture 2" descr="Portrait by Anthony van Dyck, 1636">
            <a:hlinkClick r:id="rId2" tooltip="Portrait by Anthony van Dyck, 163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841" y="2735253"/>
            <a:ext cx="3283159" cy="4122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385175" cy="1431925"/>
          </a:xfrm>
        </p:spPr>
        <p:txBody>
          <a:bodyPr/>
          <a:lstStyle/>
          <a:p>
            <a:r>
              <a:rPr lang="en-US" dirty="0" smtClean="0"/>
              <a:t>English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655"/>
            <a:ext cx="5886468" cy="5802345"/>
          </a:xfrm>
        </p:spPr>
        <p:txBody>
          <a:bodyPr/>
          <a:lstStyle/>
          <a:p>
            <a:r>
              <a:rPr lang="en-US" dirty="0" smtClean="0"/>
              <a:t>Charles I then dissolves the Parliament much like his father</a:t>
            </a:r>
          </a:p>
          <a:p>
            <a:pPr lvl="1"/>
            <a:r>
              <a:rPr lang="en-US" dirty="0" smtClean="0"/>
              <a:t>Gone for 11 years</a:t>
            </a:r>
          </a:p>
          <a:p>
            <a:r>
              <a:rPr lang="en-US" dirty="0" smtClean="0"/>
              <a:t>Charles I made many enemies over this 11 years</a:t>
            </a:r>
          </a:p>
          <a:p>
            <a:r>
              <a:rPr lang="en-US" dirty="0" smtClean="0"/>
              <a:t>In order to suppress a revolt he needed to raise taxes again</a:t>
            </a:r>
          </a:p>
          <a:p>
            <a:pPr lvl="1"/>
            <a:r>
              <a:rPr lang="en-US" sz="2400" dirty="0" smtClean="0"/>
              <a:t>Parliament forms again, but this time they revolt against Charles I</a:t>
            </a:r>
            <a:endParaRPr lang="en-US" sz="2400" dirty="0"/>
          </a:p>
        </p:txBody>
      </p:sp>
      <p:pic>
        <p:nvPicPr>
          <p:cNvPr id="29698" name="Picture 2" descr="Image:Carolus I Anglia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904" y="1092168"/>
            <a:ext cx="3440096" cy="4800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6364</TotalTime>
  <Words>1733</Words>
  <Application>Microsoft Macintosh PowerPoint</Application>
  <PresentationFormat>On-screen Show (4:3)</PresentationFormat>
  <Paragraphs>263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 Black</vt:lpstr>
      <vt:lpstr>Times New Roman</vt:lpstr>
      <vt:lpstr>Wingdings</vt:lpstr>
      <vt:lpstr>Arial</vt:lpstr>
      <vt:lpstr>Glass Layers</vt:lpstr>
      <vt:lpstr>The Age of Revolution</vt:lpstr>
      <vt:lpstr>Mercantilism Activity</vt:lpstr>
      <vt:lpstr>Revolution</vt:lpstr>
      <vt:lpstr>Activity Reaction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English Revolution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The Enlightenment</vt:lpstr>
      <vt:lpstr>Britain’s Rise to Power</vt:lpstr>
      <vt:lpstr>Britain’s Rise to Power</vt:lpstr>
      <vt:lpstr>Britain’s Rise to Power</vt:lpstr>
      <vt:lpstr>Birth of America</vt:lpstr>
      <vt:lpstr>Birth of America</vt:lpstr>
      <vt:lpstr>Birth of America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Cook</dc:creator>
  <cp:lastModifiedBy>Microsoft Office User</cp:lastModifiedBy>
  <cp:revision>203</cp:revision>
  <cp:lastPrinted>2016-10-10T15:02:55Z</cp:lastPrinted>
  <dcterms:created xsi:type="dcterms:W3CDTF">1601-01-01T00:00:00Z</dcterms:created>
  <dcterms:modified xsi:type="dcterms:W3CDTF">2016-10-13T15:17:46Z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